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audio1.bin" ContentType="audio/unknown"/>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3"/>
  </p:notesMasterIdLst>
  <p:handoutMasterIdLst>
    <p:handoutMasterId r:id="rId104"/>
  </p:handoutMasterIdLst>
  <p:sldIdLst>
    <p:sldId id="376" r:id="rId8"/>
    <p:sldId id="1200" r:id="rId9"/>
    <p:sldId id="652" r:id="rId10"/>
    <p:sldId id="1263" r:id="rId11"/>
    <p:sldId id="1266" r:id="rId12"/>
    <p:sldId id="1279" r:id="rId13"/>
    <p:sldId id="1264" r:id="rId14"/>
    <p:sldId id="1265" r:id="rId15"/>
    <p:sldId id="990" r:id="rId16"/>
    <p:sldId id="1225" r:id="rId17"/>
    <p:sldId id="1224" r:id="rId18"/>
    <p:sldId id="1223" r:id="rId19"/>
    <p:sldId id="1222" r:id="rId20"/>
    <p:sldId id="1221" r:id="rId21"/>
    <p:sldId id="1220" r:id="rId22"/>
    <p:sldId id="1024" r:id="rId23"/>
    <p:sldId id="1207" r:id="rId24"/>
    <p:sldId id="1208" r:id="rId25"/>
    <p:sldId id="1210" r:id="rId26"/>
    <p:sldId id="1213" r:id="rId27"/>
    <p:sldId id="1214" r:id="rId28"/>
    <p:sldId id="1215" r:id="rId29"/>
    <p:sldId id="1216" r:id="rId30"/>
    <p:sldId id="1249" r:id="rId31"/>
    <p:sldId id="1254" r:id="rId32"/>
    <p:sldId id="1234" r:id="rId33"/>
    <p:sldId id="1236" r:id="rId34"/>
    <p:sldId id="1237" r:id="rId35"/>
    <p:sldId id="1238" r:id="rId36"/>
    <p:sldId id="1239" r:id="rId37"/>
    <p:sldId id="1240" r:id="rId38"/>
    <p:sldId id="1241" r:id="rId39"/>
    <p:sldId id="1257" r:id="rId40"/>
    <p:sldId id="1242" r:id="rId41"/>
    <p:sldId id="1243" r:id="rId42"/>
    <p:sldId id="1244" r:id="rId43"/>
    <p:sldId id="1245" r:id="rId44"/>
    <p:sldId id="1255" r:id="rId45"/>
    <p:sldId id="1246" r:id="rId46"/>
    <p:sldId id="1267" r:id="rId47"/>
    <p:sldId id="1268" r:id="rId48"/>
    <p:sldId id="1038" r:id="rId49"/>
    <p:sldId id="1269" r:id="rId50"/>
    <p:sldId id="1041" r:id="rId51"/>
    <p:sldId id="1043" r:id="rId52"/>
    <p:sldId id="1044" r:id="rId53"/>
    <p:sldId id="1046" r:id="rId54"/>
    <p:sldId id="1093" r:id="rId55"/>
    <p:sldId id="1248" r:id="rId56"/>
    <p:sldId id="1247" r:id="rId57"/>
    <p:sldId id="1094" r:id="rId58"/>
    <p:sldId id="1097" r:id="rId59"/>
    <p:sldId id="1098" r:id="rId60"/>
    <p:sldId id="1193" r:id="rId61"/>
    <p:sldId id="1099" r:id="rId62"/>
    <p:sldId id="1101" r:id="rId63"/>
    <p:sldId id="1102" r:id="rId64"/>
    <p:sldId id="1103" r:id="rId65"/>
    <p:sldId id="1115" r:id="rId66"/>
    <p:sldId id="1116" r:id="rId67"/>
    <p:sldId id="1158" r:id="rId68"/>
    <p:sldId id="1159" r:id="rId69"/>
    <p:sldId id="1160" r:id="rId70"/>
    <p:sldId id="1161" r:id="rId71"/>
    <p:sldId id="1162" r:id="rId72"/>
    <p:sldId id="1170" r:id="rId73"/>
    <p:sldId id="1172" r:id="rId74"/>
    <p:sldId id="1174" r:id="rId75"/>
    <p:sldId id="1260" r:id="rId76"/>
    <p:sldId id="1273" r:id="rId77"/>
    <p:sldId id="1261" r:id="rId78"/>
    <p:sldId id="1274" r:id="rId79"/>
    <p:sldId id="1275" r:id="rId80"/>
    <p:sldId id="1276" r:id="rId81"/>
    <p:sldId id="1277" r:id="rId82"/>
    <p:sldId id="1278" r:id="rId83"/>
    <p:sldId id="1226" r:id="rId84"/>
    <p:sldId id="1258" r:id="rId85"/>
    <p:sldId id="1227" r:id="rId86"/>
    <p:sldId id="1250" r:id="rId87"/>
    <p:sldId id="1228" r:id="rId88"/>
    <p:sldId id="1229" r:id="rId89"/>
    <p:sldId id="1230" r:id="rId90"/>
    <p:sldId id="1231" r:id="rId91"/>
    <p:sldId id="1232" r:id="rId92"/>
    <p:sldId id="1233" r:id="rId93"/>
    <p:sldId id="1107" r:id="rId94"/>
    <p:sldId id="1270" r:id="rId95"/>
    <p:sldId id="1271" r:id="rId96"/>
    <p:sldId id="1109" r:id="rId97"/>
    <p:sldId id="1108" r:id="rId98"/>
    <p:sldId id="1113" r:id="rId99"/>
    <p:sldId id="1272" r:id="rId100"/>
    <p:sldId id="1112" r:id="rId101"/>
    <p:sldId id="934" r:id="rId102"/>
  </p:sldIdLst>
  <p:sldSz cx="9144000" cy="6858000" type="screen4x3"/>
  <p:notesSz cx="7315200" cy="9601200"/>
  <p:custDataLst>
    <p:tags r:id="rId106"/>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94" autoAdjust="0"/>
  </p:normalViewPr>
  <p:slideViewPr>
    <p:cSldViewPr>
      <p:cViewPr>
        <p:scale>
          <a:sx n="143" d="100"/>
          <a:sy n="143" d="100"/>
        </p:scale>
        <p:origin x="-104" y="-80"/>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tags" Target="tags/tag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110" Type="http://schemas.openxmlformats.org/officeDocument/2006/relationships/tableStyles" Target="tableStyles.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15</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17</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18</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18</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19</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19</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20</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20</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20</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21</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21</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23</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23</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26</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27</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28</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28</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29</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29</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30</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30</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31</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31</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32</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32</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34</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34</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35</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36</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36</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36</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38</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38</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39</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40</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41</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42</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43</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43</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44</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45</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45</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45</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46</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46</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47</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47</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49</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49</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50</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52</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53</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55</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56</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57</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58</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59</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60</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61</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62</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63</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64</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64</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65</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66</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66</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67</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75</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75</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76</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76</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78</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78</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79</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80</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83</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84</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84</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85</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8</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8</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86</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87</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89</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90</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91</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92</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93</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93</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94</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94</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95</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2015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2015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2015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2015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2015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0.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0.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audio" Target="../media/audio1.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 Id="rId3" Type="http://schemas.openxmlformats.org/officeDocument/2006/relationships/audio" Target="../media/audio1.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7.png"/><Relationship Id="rId1" Type="http://schemas.openxmlformats.org/officeDocument/2006/relationships/slideLayout" Target="../slideLayouts/slideLayout6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7.xml"/><Relationship Id="rId3"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62.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7.png"/><Relationship Id="rId1" Type="http://schemas.openxmlformats.org/officeDocument/2006/relationships/slideLayout" Target="../slideLayouts/slideLayout6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4.png"/><Relationship Id="rId1" Type="http://schemas.openxmlformats.org/officeDocument/2006/relationships/slideLayout" Target="../slideLayouts/slideLayout6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5.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8.png"/><Relationship Id="rId1" Type="http://schemas.openxmlformats.org/officeDocument/2006/relationships/slideLayout" Target="../slideLayouts/slideLayout6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9.xml"/><Relationship Id="rId3"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ondemand.brightcovelearning.com" TargetMode="External"/><Relationship Id="rId7" Type="http://schemas.openxmlformats.org/officeDocument/2006/relationships/hyperlink" Target="http://video.brightcovelearning.com"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6.png"/><Relationship Id="rId1" Type="http://schemas.openxmlformats.org/officeDocument/2006/relationships/slideLayout" Target="../slideLayouts/slideLayout62.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5.xml"/><Relationship Id="rId3"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6.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8.xml"/><Relationship Id="rId3" Type="http://schemas.openxmlformats.org/officeDocument/2006/relationships/hyperlink" Target="http://support.brightcove.com/en/docs/brightcove-sdk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5" name="Picture 4"/>
          <p:cNvPicPr>
            <a:picLocks noChangeAspect="1"/>
          </p:cNvPicPr>
          <p:nvPr/>
        </p:nvPicPr>
        <p:blipFill>
          <a:blip r:embed="rId3"/>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11" name="Picture 10"/>
          <p:cNvPicPr>
            <a:picLocks noChangeAspect="1"/>
          </p:cNvPicPr>
          <p:nvPr/>
        </p:nvPicPr>
        <p:blipFill>
          <a:blip r:embed="rId4"/>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8" name="Picture 17"/>
          <p:cNvPicPr>
            <a:picLocks noChangeAspect="1"/>
          </p:cNvPicPr>
          <p:nvPr/>
        </p:nvPicPr>
        <p:blipFill>
          <a:blip r:embed="rId5"/>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5" name="Picture 24"/>
          <p:cNvPicPr>
            <a:picLocks noChangeAspect="1"/>
          </p:cNvPicPr>
          <p:nvPr/>
        </p:nvPicPr>
        <p:blipFill>
          <a:blip r:embed="rId6"/>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0" name="Picture 29"/>
          <p:cNvPicPr>
            <a:picLocks noChangeAspect="1"/>
          </p:cNvPicPr>
          <p:nvPr/>
        </p:nvPicPr>
        <p:blipFill>
          <a:blip r:embed="rId6"/>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5" name="Picture 34"/>
          <p:cNvPicPr>
            <a:picLocks noChangeAspect="1"/>
          </p:cNvPicPr>
          <p:nvPr/>
        </p:nvPicPr>
        <p:blipFill>
          <a:blip r:embed="rId6"/>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0541" y="1295400"/>
            <a:ext cx="7225259" cy="5164931"/>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16</a:t>
            </a:fld>
            <a:endParaRPr lang="en-US" dirty="0"/>
          </a:p>
        </p:txBody>
      </p:sp>
      <p:sp>
        <p:nvSpPr>
          <p:cNvPr id="33" name="Rectangle 32"/>
          <p:cNvSpPr/>
          <p:nvPr/>
        </p:nvSpPr>
        <p:spPr>
          <a:xfrm>
            <a:off x="2057400" y="1524000"/>
            <a:ext cx="3200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6324600" y="1295400"/>
            <a:ext cx="9144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400800" y="10645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467600" y="12954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315200" y="1066800"/>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562600" y="2209800"/>
            <a:ext cx="19050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543800" y="3429000"/>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921204"/>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454604"/>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5040868"/>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650468"/>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10668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410200" y="7620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6096000" y="990600"/>
            <a:ext cx="76200" cy="4572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39000" y="990600"/>
            <a:ext cx="76200" cy="3048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629400" y="7620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20</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nchor="t"/>
          <a:lstStyle/>
          <a:p>
            <a:pPr eaLnBrk="1" hangingPunct="1"/>
            <a:r>
              <a:rPr lang="en-US" dirty="0"/>
              <a:t>Media Module Upload</a:t>
            </a:r>
          </a:p>
        </p:txBody>
      </p:sp>
      <p:pic>
        <p:nvPicPr>
          <p:cNvPr id="2" name="Picture 1"/>
          <p:cNvPicPr>
            <a:picLocks noChangeAspect="1"/>
          </p:cNvPicPr>
          <p:nvPr/>
        </p:nvPicPr>
        <p:blipFill>
          <a:blip r:embed="rId3"/>
          <a:stretch>
            <a:fillRect/>
          </a:stretch>
        </p:blipFill>
        <p:spPr>
          <a:xfrm>
            <a:off x="914400" y="1219200"/>
            <a:ext cx="7315200" cy="4889634"/>
          </a:xfrm>
          <a:prstGeom prst="rect">
            <a:avLst/>
          </a:prstGeom>
        </p:spPr>
      </p:pic>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22</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2" name="Picture 1"/>
          <p:cNvPicPr>
            <a:picLocks noChangeAspect="1"/>
          </p:cNvPicPr>
          <p:nvPr/>
        </p:nvPicPr>
        <p:blipFill>
          <a:blip r:embed="rId3"/>
          <a:stretch>
            <a:fillRect/>
          </a:stretch>
        </p:blipFill>
        <p:spPr>
          <a:xfrm>
            <a:off x="1066800" y="1384033"/>
            <a:ext cx="7391400" cy="4940567"/>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48</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3" name="Picture 2"/>
          <p:cNvPicPr>
            <a:picLocks noChangeAspect="1"/>
          </p:cNvPicPr>
          <p:nvPr/>
        </p:nvPicPr>
        <p:blipFill>
          <a:blip r:embed="rId3"/>
          <a:stretch>
            <a:fillRect/>
          </a:stretch>
        </p:blipFill>
        <p:spPr>
          <a:xfrm>
            <a:off x="1752600" y="1676400"/>
            <a:ext cx="6959000" cy="465154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TWO TYPES OF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Brightcove Player</a:t>
            </a:r>
            <a:endParaRPr lang="en-US" sz="1800" b="1" dirty="0"/>
          </a:p>
          <a:p>
            <a:pPr marL="284163" indent="-284163" defTabSz="914400"/>
            <a:r>
              <a:rPr lang="en-US" sz="1800" dirty="0" smtClean="0"/>
              <a:t>Smart Player</a:t>
            </a:r>
          </a:p>
          <a:p>
            <a:pPr marL="284163" indent="-284163" defTabSz="914400"/>
            <a:r>
              <a:rPr lang="en-US" sz="1800" dirty="0" smtClean="0"/>
              <a:t>Both players:</a:t>
            </a:r>
          </a:p>
          <a:p>
            <a:pPr marL="571256" lvl="1" indent="-284163" defTabSz="914400"/>
            <a:r>
              <a:rPr lang="en-US" sz="1800" dirty="0"/>
              <a:t>Allow you to use a single Video Cloud player that can deliver video in </a:t>
            </a:r>
            <a:r>
              <a:rPr lang="en-US" sz="1800" dirty="0" smtClean="0"/>
              <a:t>HTML5 or Flash</a:t>
            </a:r>
          </a:p>
          <a:p>
            <a:pPr marL="571256" lvl="1" indent="-284163" defTabSz="914400"/>
            <a:r>
              <a:rPr lang="en-US" sz="1800" dirty="0" smtClean="0"/>
              <a:t>Video </a:t>
            </a:r>
            <a:r>
              <a:rPr lang="en-US" sz="1800" dirty="0"/>
              <a:t>Cloud detects the device and delivers the appropriate type of player</a:t>
            </a:r>
          </a:p>
          <a:p>
            <a:pPr marL="571256" lvl="1" indent="-284163" defTabSz="914400"/>
            <a:r>
              <a:rPr lang="en-US" sz="1800" dirty="0"/>
              <a:t>You only create one player in Video </a:t>
            </a:r>
            <a:r>
              <a:rPr lang="en-US" sz="1800"/>
              <a:t>Cloud </a:t>
            </a:r>
            <a:r>
              <a:rPr lang="en-US" sz="1800" smtClean="0"/>
              <a:t>Studio - </a:t>
            </a:r>
            <a:r>
              <a:rPr lang="en-US" sz="1800" dirty="0"/>
              <a:t>no need to manage different players for different </a:t>
            </a:r>
            <a:r>
              <a:rPr lang="en-US" sz="1800" dirty="0" smtClean="0"/>
              <a:t>environments</a:t>
            </a:r>
            <a:endParaRPr lang="en-US" sz="1800" dirty="0"/>
          </a:p>
        </p:txBody>
      </p:sp>
    </p:spTree>
    <p:extLst>
      <p:ext uri="{BB962C8B-B14F-4D97-AF65-F5344CB8AC3E}">
        <p14:creationId xmlns:p14="http://schemas.microsoft.com/office/powerpoint/2010/main" val="1586389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777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77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a:t>
            </a:r>
          </a:p>
          <a:p>
            <a:r>
              <a:rPr lang="en-US" sz="3600" dirty="0" smtClean="0">
                <a:solidFill>
                  <a:schemeClr val="bg1"/>
                </a:solidFill>
                <a:latin typeface="Arial'" charset="0"/>
                <a:cs typeface="ＭＳ Ｐゴシック" charset="-128"/>
              </a:rPr>
              <a:t>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7105724" cy="4363878"/>
          </a:xfrm>
        </p:spPr>
        <p:txBody>
          <a:bodyPr>
            <a:normAutofit/>
          </a:bodyPr>
          <a:lstStyle/>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Utilization</a:t>
            </a:r>
          </a:p>
          <a:p>
            <a:pPr lvl="1"/>
            <a:r>
              <a:rPr lang="en-US" sz="1800" dirty="0" smtClean="0"/>
              <a:t>More on the way…</a:t>
            </a:r>
          </a:p>
          <a:p>
            <a:pPr marL="287093" lvl="1" indent="0">
              <a:buNone/>
            </a:pPr>
            <a:endParaRPr lang="en-US" sz="1800" dirty="0" smtClean="0"/>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available so you can create your own custom reports</a:t>
            </a:r>
          </a:p>
          <a:p>
            <a:r>
              <a:rPr lang="en-US" sz="1800" dirty="0" smtClean="0"/>
              <a:t>Reports are ‘printer friendly’</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 a Metric</a:t>
            </a:r>
          </a:p>
          <a:p>
            <a:pPr lvl="1"/>
            <a:r>
              <a:rPr lang="en-US" sz="1800" dirty="0" smtClean="0"/>
              <a:t>Video Views</a:t>
            </a:r>
          </a:p>
          <a:p>
            <a:pPr lvl="1"/>
            <a:r>
              <a:rPr lang="en-US" sz="1800" dirty="0" smtClean="0"/>
              <a:t>Video Impressions</a:t>
            </a:r>
          </a:p>
          <a:p>
            <a:pPr lvl="1"/>
            <a:r>
              <a:rPr lang="en-US" sz="1800" dirty="0" smtClean="0"/>
              <a:t>Viewed Minutes</a:t>
            </a:r>
          </a:p>
          <a:p>
            <a:pPr lvl="1"/>
            <a:r>
              <a:rPr lang="en-US" sz="1800" dirty="0" smtClean="0"/>
              <a:t>Play Rate</a:t>
            </a:r>
          </a:p>
          <a:p>
            <a:pPr lvl="1"/>
            <a:r>
              <a:rPr lang="en-US" sz="1800" dirty="0" smtClean="0"/>
              <a:t>Engagement Score</a:t>
            </a:r>
          </a:p>
        </p:txBody>
      </p:sp>
      <p:pic>
        <p:nvPicPr>
          <p:cNvPr id="2" name="Picture 1"/>
          <p:cNvPicPr>
            <a:picLocks noChangeAspect="1"/>
          </p:cNvPicPr>
          <p:nvPr/>
        </p:nvPicPr>
        <p:blipFill>
          <a:blip r:embed="rId6"/>
          <a:stretch>
            <a:fillRect/>
          </a:stretch>
        </p:blipFill>
        <p:spPr>
          <a:xfrm>
            <a:off x="1143000" y="3352800"/>
            <a:ext cx="6629400" cy="291693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2514600" y="762000"/>
            <a:ext cx="3733800" cy="5566233"/>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a:t>
            </a:r>
          </a:p>
          <a:p>
            <a:pPr lvl="1"/>
            <a:r>
              <a:rPr lang="en-US" sz="1800" dirty="0" smtClean="0"/>
              <a:t>Video</a:t>
            </a:r>
          </a:p>
          <a:p>
            <a:pPr lvl="1"/>
            <a:r>
              <a:rPr lang="en-US" sz="1800" dirty="0" smtClean="0"/>
              <a:t>Player</a:t>
            </a:r>
          </a:p>
          <a:p>
            <a:pPr lvl="1"/>
            <a:r>
              <a:rPr lang="en-US" sz="1800" dirty="0" smtClean="0"/>
              <a:t>Source of Traffic</a:t>
            </a:r>
          </a:p>
          <a:p>
            <a:pPr lvl="1"/>
            <a:r>
              <a:rPr lang="en-US" sz="1800" dirty="0" smtClean="0"/>
              <a:t>Country</a:t>
            </a:r>
          </a:p>
          <a:p>
            <a:pPr lvl="1"/>
            <a:r>
              <a:rPr lang="en-US" sz="1800" dirty="0" smtClean="0"/>
              <a:t>Device</a:t>
            </a:r>
          </a:p>
          <a:p>
            <a:pPr lvl="1"/>
            <a:r>
              <a:rPr lang="en-US" sz="1800" dirty="0" smtClean="0"/>
              <a:t>Device Type</a:t>
            </a:r>
          </a:p>
          <a:p>
            <a:pPr lvl="1"/>
            <a:r>
              <a:rPr lang="en-US" sz="1800" dirty="0" smtClean="0"/>
              <a:t>Device OS</a:t>
            </a:r>
          </a:p>
          <a:p>
            <a:pPr lvl="1"/>
            <a:r>
              <a:rPr lang="en-US" sz="1800" dirty="0" smtClean="0"/>
              <a:t>Day</a:t>
            </a:r>
          </a:p>
        </p:txBody>
      </p:sp>
      <p:pic>
        <p:nvPicPr>
          <p:cNvPr id="3" name="Picture 2"/>
          <p:cNvPicPr>
            <a:picLocks noChangeAspect="1"/>
          </p:cNvPicPr>
          <p:nvPr/>
        </p:nvPicPr>
        <p:blipFill>
          <a:blip r:embed="rId6"/>
          <a:stretch>
            <a:fillRect/>
          </a:stretch>
        </p:blipFill>
        <p:spPr>
          <a:xfrm>
            <a:off x="2590800" y="685800"/>
            <a:ext cx="5486400" cy="56204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2" name="Picture 1"/>
          <p:cNvPicPr>
            <a:picLocks noChangeAspect="1"/>
          </p:cNvPicPr>
          <p:nvPr/>
        </p:nvPicPr>
        <p:blipFill>
          <a:blip r:embed="rId6"/>
          <a:stretch>
            <a:fillRect/>
          </a:stretch>
        </p:blipFill>
        <p:spPr>
          <a:xfrm>
            <a:off x="1752600" y="1676400"/>
            <a:ext cx="5638800" cy="4486397"/>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a:t>
            </a:r>
          </a:p>
          <a:p>
            <a:pPr lvl="1"/>
            <a:r>
              <a:rPr lang="en-US" sz="1800" dirty="0" smtClean="0"/>
              <a:t>Video</a:t>
            </a:r>
          </a:p>
          <a:p>
            <a:pPr lvl="1"/>
            <a:r>
              <a:rPr lang="en-US" sz="1800" dirty="0" smtClean="0"/>
              <a:t>Player</a:t>
            </a:r>
          </a:p>
          <a:p>
            <a:pPr lvl="1"/>
            <a:r>
              <a:rPr lang="en-US" sz="1800" dirty="0" smtClean="0"/>
              <a:t>Day</a:t>
            </a:r>
          </a:p>
        </p:txBody>
      </p:sp>
      <p:pic>
        <p:nvPicPr>
          <p:cNvPr id="5" name="Picture 4"/>
          <p:cNvPicPr>
            <a:picLocks noChangeAspect="1"/>
          </p:cNvPicPr>
          <p:nvPr/>
        </p:nvPicPr>
        <p:blipFill>
          <a:blip r:embed="rId6"/>
          <a:stretch>
            <a:fillRect/>
          </a:stretch>
        </p:blipFill>
        <p:spPr>
          <a:xfrm>
            <a:off x="2819400" y="1600200"/>
            <a:ext cx="5864072" cy="4800600"/>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3" name="Picture 2"/>
          <p:cNvPicPr>
            <a:picLocks noChangeAspect="1"/>
          </p:cNvPicPr>
          <p:nvPr/>
        </p:nvPicPr>
        <p:blipFill>
          <a:blip r:embed="rId6"/>
          <a:stretch>
            <a:fillRect/>
          </a:stretch>
        </p:blipFill>
        <p:spPr>
          <a:xfrm>
            <a:off x="1828800" y="1600200"/>
            <a:ext cx="5904267" cy="4648200"/>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Video </a:t>
            </a:r>
            <a:r>
              <a:rPr lang="en-US" sz="1800" dirty="0"/>
              <a:t>playback </a:t>
            </a:r>
            <a:r>
              <a:rPr lang="en-US" sz="1800" dirty="0" smtClean="0"/>
              <a:t>in preview player will </a:t>
            </a:r>
            <a:r>
              <a:rPr lang="en-US" sz="1800" dirty="0"/>
              <a:t>sync with the </a:t>
            </a:r>
            <a:r>
              <a:rPr lang="en-US" sz="1800" dirty="0" smtClean="0"/>
              <a:t>time point </a:t>
            </a:r>
            <a:r>
              <a:rPr lang="en-US" sz="1800" dirty="0"/>
              <a:t>on the graph to help publishers understand impact of scene changes on audience </a:t>
            </a:r>
            <a:r>
              <a:rPr lang="en-US" sz="1800" dirty="0" smtClean="0"/>
              <a:t>engagement</a:t>
            </a:r>
          </a:p>
        </p:txBody>
      </p:sp>
      <p:pic>
        <p:nvPicPr>
          <p:cNvPr id="2" name="Picture 1"/>
          <p:cNvPicPr>
            <a:picLocks noChangeAspect="1"/>
          </p:cNvPicPr>
          <p:nvPr/>
        </p:nvPicPr>
        <p:blipFill>
          <a:blip r:embed="rId6"/>
          <a:stretch>
            <a:fillRect/>
          </a:stretch>
        </p:blipFill>
        <p:spPr>
          <a:xfrm>
            <a:off x="914400" y="2514600"/>
            <a:ext cx="7543800" cy="3335562"/>
          </a:xfrm>
          <a:prstGeom prst="rect">
            <a:avLst/>
          </a:prstGeom>
        </p:spPr>
      </p:pic>
    </p:spTree>
    <p:extLst>
      <p:ext uri="{BB962C8B-B14F-4D97-AF65-F5344CB8AC3E}">
        <p14:creationId xmlns:p14="http://schemas.microsoft.com/office/powerpoint/2010/main" val="135478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Utilization</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utilization</a:t>
            </a:r>
          </a:p>
          <a:p>
            <a:r>
              <a:rPr lang="en-US" sz="1800" dirty="0" smtClean="0"/>
              <a:t>View utilization by</a:t>
            </a:r>
          </a:p>
          <a:p>
            <a:pPr lvl="1"/>
            <a:r>
              <a:rPr lang="en-US" sz="1800" dirty="0" smtClean="0"/>
              <a:t>Day</a:t>
            </a:r>
          </a:p>
          <a:p>
            <a:pPr lvl="1"/>
            <a:r>
              <a:rPr lang="en-US" sz="1800" dirty="0" smtClean="0"/>
              <a:t>Video</a:t>
            </a:r>
          </a:p>
          <a:p>
            <a:pPr lvl="1"/>
            <a:r>
              <a:rPr lang="en-US" sz="1800" dirty="0" smtClean="0"/>
              <a:t>Player</a:t>
            </a:r>
          </a:p>
        </p:txBody>
      </p:sp>
      <p:pic>
        <p:nvPicPr>
          <p:cNvPr id="2" name="Picture 1"/>
          <p:cNvPicPr>
            <a:picLocks noChangeAspect="1"/>
          </p:cNvPicPr>
          <p:nvPr/>
        </p:nvPicPr>
        <p:blipFill>
          <a:blip r:embed="rId6"/>
          <a:stretch>
            <a:fillRect/>
          </a:stretch>
        </p:blipFill>
        <p:spPr>
          <a:xfrm>
            <a:off x="2819400" y="1600200"/>
            <a:ext cx="5410200" cy="4777387"/>
          </a:xfrm>
          <a:prstGeom prst="rect">
            <a:avLst/>
          </a:prstGeom>
        </p:spPr>
      </p:pic>
    </p:spTree>
    <p:extLst>
      <p:ext uri="{BB962C8B-B14F-4D97-AF65-F5344CB8AC3E}">
        <p14:creationId xmlns:p14="http://schemas.microsoft.com/office/powerpoint/2010/main" val="673985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77</a:t>
            </a:fld>
            <a:endParaRPr lang="en-US" dirty="0"/>
          </a:p>
        </p:txBody>
      </p:sp>
    </p:spTree>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O</a:t>
            </a:r>
            <a:r>
              <a:rPr lang="en-US" sz="1800" dirty="0" smtClean="0"/>
              <a:t>pens Utilization Report in Analytics module</a:t>
            </a:r>
            <a:r>
              <a:rPr lang="en-US" sz="1800" dirty="0"/>
              <a:t/>
            </a:r>
            <a:br>
              <a:rPr lang="en-US" sz="1800" dirty="0"/>
            </a:br>
            <a:endParaRPr lang="en-US" sz="1800" dirty="0" smtClean="0"/>
          </a:p>
          <a:p>
            <a:pPr marL="284163" indent="-284163" defTabSz="914400" eaLnBrk="1" hangingPunct="1">
              <a:lnSpc>
                <a:spcPct val="90000"/>
              </a:lnSpc>
            </a:pPr>
            <a:r>
              <a:rPr lang="en-US" sz="1800" dirty="0" smtClean="0"/>
              <a:t>Provides information on:</a:t>
            </a:r>
          </a:p>
          <a:p>
            <a:pPr marL="692150" lvl="1" indent="-234950" defTabSz="914400">
              <a:lnSpc>
                <a:spcPct val="90000"/>
              </a:lnSpc>
            </a:pPr>
            <a:r>
              <a:rPr lang="en-US" sz="1800" dirty="0"/>
              <a:t>Total Bandwidth</a:t>
            </a:r>
          </a:p>
          <a:p>
            <a:pPr marL="692150" lvl="1" indent="-234950" defTabSz="914400">
              <a:lnSpc>
                <a:spcPct val="90000"/>
              </a:lnSpc>
            </a:pPr>
            <a:r>
              <a:rPr lang="en-US" sz="1800" dirty="0"/>
              <a:t>Video Bandwidth</a:t>
            </a:r>
          </a:p>
          <a:p>
            <a:pPr marL="692150" lvl="1" indent="-234950" defTabSz="914400">
              <a:lnSpc>
                <a:spcPct val="90000"/>
              </a:lnSpc>
            </a:pPr>
            <a:r>
              <a:rPr lang="en-US" sz="1800" dirty="0"/>
              <a:t>Video Views</a:t>
            </a:r>
          </a:p>
          <a:p>
            <a:endParaRPr lang="en-US" sz="1800" dirty="0" smtClean="0"/>
          </a:p>
          <a:p>
            <a:r>
              <a:rPr lang="en-US" sz="1800" dirty="0" smtClean="0"/>
              <a:t>Report dimensions</a:t>
            </a:r>
            <a:endParaRPr lang="en-US" sz="1800" dirty="0"/>
          </a:p>
          <a:p>
            <a:pPr marL="692150" lvl="1" indent="-234950" defTabSz="914400" eaLnBrk="1" hangingPunct="1">
              <a:lnSpc>
                <a:spcPct val="90000"/>
              </a:lnSpc>
            </a:pPr>
            <a:r>
              <a:rPr lang="en-US" sz="1800" dirty="0" smtClean="0"/>
              <a:t>Day</a:t>
            </a:r>
          </a:p>
          <a:p>
            <a:pPr marL="692150" lvl="1" indent="-234950" defTabSz="914400" eaLnBrk="1" hangingPunct="1">
              <a:lnSpc>
                <a:spcPct val="90000"/>
              </a:lnSpc>
            </a:pPr>
            <a:r>
              <a:rPr lang="en-US" sz="1800" dirty="0" smtClean="0"/>
              <a:t>Video</a:t>
            </a:r>
          </a:p>
          <a:p>
            <a:pPr marL="692150" lvl="1" indent="-234950" defTabSz="914400" eaLnBrk="1" hangingPunct="1">
              <a:lnSpc>
                <a:spcPct val="90000"/>
              </a:lnSpc>
            </a:pPr>
            <a:r>
              <a:rPr lang="en-US" sz="1800" dirty="0" smtClean="0"/>
              <a:t>Player</a:t>
            </a: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38862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81</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82</a:t>
            </a:fld>
            <a:endParaRPr lang="en-US" dirty="0"/>
          </a:p>
        </p:txBody>
      </p:sp>
      <p:sp>
        <p:nvSpPr>
          <p:cNvPr id="7" name="TextBox 6"/>
          <p:cNvSpPr txBox="1"/>
          <p:nvPr/>
        </p:nvSpPr>
        <p:spPr>
          <a:xfrm>
            <a:off x="304800" y="2971800"/>
            <a:ext cx="2895600" cy="830997"/>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9" name="Right Arrow 8"/>
          <p:cNvSpPr/>
          <p:nvPr/>
        </p:nvSpPr>
        <p:spPr bwMode="auto">
          <a:xfrm>
            <a:off x="3124200" y="3048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733800" y="2667000"/>
            <a:ext cx="5194300" cy="1342117"/>
          </a:xfrm>
          <a:prstGeom prst="rect">
            <a:avLst/>
          </a:prstGeom>
        </p:spPr>
      </p:pic>
    </p:spTree>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Training On-Demand Courses</a:t>
            </a:r>
          </a:p>
          <a:p>
            <a:pPr marL="571256" lvl="1" indent="-284163" defTabSz="914400">
              <a:lnSpc>
                <a:spcPct val="90000"/>
              </a:lnSpc>
            </a:pPr>
            <a:r>
              <a:rPr lang="en-US" sz="1800" dirty="0" smtClean="0">
                <a:hlinkClick r:id="rId6"/>
              </a:rPr>
              <a:t>http</a:t>
            </a:r>
            <a:r>
              <a:rPr lang="en-US" sz="1800" dirty="0">
                <a:hlinkClick r:id="rId6"/>
              </a:rPr>
              <a:t>://ondemand.brightcovelearning.com</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Training Videos</a:t>
            </a:r>
            <a:endParaRPr lang="en-US" sz="1800" dirty="0"/>
          </a:p>
          <a:p>
            <a:pPr marL="571256" lvl="1" indent="-284163" defTabSz="914400">
              <a:lnSpc>
                <a:spcPct val="90000"/>
              </a:lnSpc>
            </a:pPr>
            <a:r>
              <a:rPr lang="en-US" sz="1800" dirty="0">
                <a:hlinkClick r:id="rId7"/>
              </a:rPr>
              <a:t>http://</a:t>
            </a:r>
            <a:r>
              <a:rPr lang="en-US" sz="1800" dirty="0" err="1">
                <a:hlinkClick r:id="rId7"/>
              </a:rPr>
              <a:t>video.brightcovelearning.com</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smtClean="0"/>
              <a:t>Quick </a:t>
            </a:r>
            <a:r>
              <a:rPr lang="en-US" sz="1800" dirty="0"/>
              <a:t>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3" name="Picture 2"/>
          <p:cNvPicPr>
            <a:picLocks noChangeAspect="1"/>
          </p:cNvPicPr>
          <p:nvPr/>
        </p:nvPicPr>
        <p:blipFill>
          <a:blip r:embed="rId6"/>
          <a:stretch>
            <a:fillRect/>
          </a:stretch>
        </p:blipFill>
        <p:spPr>
          <a:xfrm>
            <a:off x="1676400" y="1752600"/>
            <a:ext cx="5943600" cy="4696842"/>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60959"/>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3" name="Picture 2"/>
          <p:cNvPicPr>
            <a:picLocks noChangeAspect="1"/>
          </p:cNvPicPr>
          <p:nvPr/>
        </p:nvPicPr>
        <p:blipFill>
          <a:blip r:embed="rId3"/>
          <a:stretch>
            <a:fillRect/>
          </a:stretch>
        </p:blipFill>
        <p:spPr>
          <a:xfrm>
            <a:off x="3200400" y="533399"/>
            <a:ext cx="4876800" cy="565905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4" name="Picture 3"/>
          <p:cNvPicPr>
            <a:picLocks noChangeAspect="1"/>
          </p:cNvPicPr>
          <p:nvPr/>
        </p:nvPicPr>
        <p:blipFill>
          <a:blip r:embed="rId3"/>
          <a:stretch>
            <a:fillRect/>
          </a:stretch>
        </p:blipFill>
        <p:spPr>
          <a:xfrm>
            <a:off x="838200" y="1905000"/>
            <a:ext cx="7543800" cy="4190232"/>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r>
              <a:rPr lang="en-US" sz="1800" dirty="0" smtClean="0"/>
              <a:t>Analytics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25004</TotalTime>
  <Words>2873</Words>
  <Application>Microsoft Macintosh PowerPoint</Application>
  <PresentationFormat>On-screen Show (4:3)</PresentationFormat>
  <Paragraphs>781</Paragraphs>
  <Slides>95</Slides>
  <Notes>89</Notes>
  <HiddenSlides>0</HiddenSlides>
  <MMClips>0</MMClips>
  <ScaleCrop>false</ScaleCrop>
  <HeadingPairs>
    <vt:vector size="4" baseType="variant">
      <vt:variant>
        <vt:lpstr>Theme</vt:lpstr>
      </vt:variant>
      <vt:variant>
        <vt:i4>7</vt:i4>
      </vt:variant>
      <vt:variant>
        <vt:lpstr>Slide Titles</vt:lpstr>
      </vt:variant>
      <vt:variant>
        <vt:i4>95</vt:i4>
      </vt:variant>
    </vt:vector>
  </HeadingPairs>
  <TitlesOfParts>
    <vt:vector size="102"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TWO TYPES OF PLAYERS</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Analytics Module - engagement</vt:lpstr>
      <vt:lpstr>Analytics Module - Utilization</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683</cp:revision>
  <cp:lastPrinted>2010-05-19T21:32:53Z</cp:lastPrinted>
  <dcterms:created xsi:type="dcterms:W3CDTF">2013-02-13T14:01:47Z</dcterms:created>
  <dcterms:modified xsi:type="dcterms:W3CDTF">2015-04-21T17:40:31Z</dcterms:modified>
</cp:coreProperties>
</file>